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89" r:id="rId36"/>
    <p:sldId id="290" r:id="rId37"/>
    <p:sldId id="291" r:id="rId38"/>
    <p:sldId id="292" r:id="rId39"/>
    <p:sldId id="295" r:id="rId40"/>
  </p:sldIdLst>
  <p:sldSz cx="14630400" cy="8229600"/>
  <p:notesSz cx="14630400" cy="822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3432" y="869751"/>
            <a:ext cx="55235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5721" y="869751"/>
            <a:ext cx="381895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2259" y="2421704"/>
            <a:ext cx="11865881" cy="490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4630400" cy="82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4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3730" y="869751"/>
            <a:ext cx="6647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 smtClean="0"/>
              <a:t>PEDIDO</a:t>
            </a:r>
            <a:r>
              <a:rPr lang="pt-BR" spc="-5" dirty="0" smtClean="0"/>
              <a:t> </a:t>
            </a:r>
            <a:r>
              <a:rPr spc="-95" dirty="0" smtClean="0"/>
              <a:t>DE</a:t>
            </a:r>
            <a:r>
              <a:rPr lang="pt-BR" spc="-95" dirty="0" smtClean="0"/>
              <a:t> </a:t>
            </a:r>
            <a:r>
              <a:rPr spc="-110" dirty="0" smtClean="0"/>
              <a:t>PERDÃO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1219200" y="2286000"/>
            <a:ext cx="1295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C: Por isso, nos momentos de angústia, todos os que são fiéis a ti estão nas tuas mãos. 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Assim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, quando as grandes ondas de 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sofrimento vierem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não chegarão 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até eles.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553432" y="869751"/>
            <a:ext cx="672416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 smtClean="0"/>
              <a:t>PEDIDO</a:t>
            </a:r>
            <a:r>
              <a:rPr lang="pt-BR" spc="-5" dirty="0" smtClean="0"/>
              <a:t> </a:t>
            </a:r>
            <a:r>
              <a:rPr spc="-95" dirty="0" smtClean="0"/>
              <a:t>DE</a:t>
            </a:r>
            <a:r>
              <a:rPr lang="pt-BR" spc="-95" dirty="0" smtClean="0"/>
              <a:t> </a:t>
            </a:r>
            <a:r>
              <a:rPr spc="-110" dirty="0" smtClean="0"/>
              <a:t>PERDÃO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1371600" y="2438400"/>
            <a:ext cx="1188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és o meu esconderijo; tu me livras da aflição. Eu canto bem alto a tua salvação, pois me tens protegido.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Sl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32.1-7)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/>
              <a:t>DE</a:t>
            </a:r>
            <a:r>
              <a:rPr spc="-495" dirty="0"/>
              <a:t> </a:t>
            </a:r>
            <a:r>
              <a:rPr spc="-110" dirty="0"/>
              <a:t>PERDÃO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8800" y="2286000"/>
            <a:ext cx="11499850" cy="350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-2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Em</a:t>
            </a:r>
            <a:r>
              <a:rPr sz="4500" spc="-2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6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conjunto</a:t>
            </a:r>
            <a:r>
              <a:rPr sz="4500" spc="-6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</a:t>
            </a:r>
            <a:r>
              <a:rPr lang="pt-BR" sz="4500" spc="-6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11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vamos</a:t>
            </a:r>
            <a:r>
              <a:rPr sz="4500" spc="-11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suplicar </a:t>
            </a:r>
            <a:r>
              <a:rPr sz="4500" spc="6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pelo</a:t>
            </a:r>
            <a:r>
              <a:rPr sz="4500" spc="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2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perdão</a:t>
            </a:r>
            <a:r>
              <a:rPr sz="4500" spc="2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por </a:t>
            </a:r>
            <a:r>
              <a:rPr sz="4500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meio </a:t>
            </a:r>
            <a:r>
              <a:rPr sz="4500" spc="3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desta</a:t>
            </a:r>
            <a:r>
              <a:rPr sz="4500" spc="3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15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canção</a:t>
            </a:r>
            <a:r>
              <a:rPr lang="pt-BR" sz="4500" spc="-15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4500" spc="-10" dirty="0" smtClean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-1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</a:t>
            </a:r>
            <a:r>
              <a:rPr sz="45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Paulo</a:t>
            </a:r>
            <a:r>
              <a:rPr sz="4500" spc="-88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9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Brum, </a:t>
            </a:r>
            <a:r>
              <a:rPr sz="4500" spc="-7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Grupo</a:t>
            </a:r>
            <a:r>
              <a:rPr sz="45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25" dirty="0" err="1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Címballuz</a:t>
            </a:r>
            <a:r>
              <a:rPr sz="4500" spc="-2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em </a:t>
            </a:r>
            <a:r>
              <a:rPr sz="4500" spc="-8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“Louvor </a:t>
            </a:r>
            <a:r>
              <a:rPr sz="4500" spc="-2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Eterno”,</a:t>
            </a:r>
            <a:r>
              <a:rPr sz="4500" spc="-5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500" spc="-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1998</a:t>
            </a:r>
            <a:r>
              <a:rPr sz="4500" spc="-1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)</a:t>
            </a:r>
            <a:endParaRPr sz="45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2" y="6937272"/>
            <a:ext cx="4405594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3756" y="869751"/>
            <a:ext cx="5523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/>
              <a:t>DE</a:t>
            </a:r>
            <a:r>
              <a:rPr spc="-495" dirty="0"/>
              <a:t> </a:t>
            </a:r>
            <a:r>
              <a:rPr spc="-110" dirty="0"/>
              <a:t>PERDÃO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6569" y="2370150"/>
            <a:ext cx="1142873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19334" y="2209800"/>
            <a:ext cx="10363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Onipotente e Santo Deus 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Nós imploramos teu perdão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Não nos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repreenda,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ó Senhor 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Nem nos castigues em teu furor</a:t>
            </a:r>
          </a:p>
          <a:p>
            <a:endParaRPr lang="pt-BR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Por nossas falhas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Sinceramente confessamos 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Não há coisa boa em nosso ser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8" y="6937272"/>
            <a:ext cx="4405601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7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3736" y="869751"/>
            <a:ext cx="5809463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 smtClean="0"/>
              <a:t>DE</a:t>
            </a:r>
            <a:r>
              <a:rPr lang="pt-BR" spc="-495" dirty="0"/>
              <a:t> </a:t>
            </a:r>
            <a:r>
              <a:rPr spc="-110" dirty="0" smtClean="0"/>
              <a:t>PERDÃO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1663865" y="1752600"/>
            <a:ext cx="113029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Se acaso feri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o meu irmão</a:t>
            </a:r>
          </a:p>
          <a:p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não estendi a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minha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mão </a:t>
            </a:r>
            <a:endParaRPr lang="pt-BR" sz="4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Peço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perdão</a:t>
            </a:r>
          </a:p>
          <a:p>
            <a:endParaRPr lang="pt-BR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Nós suplicamos teu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perdão</a:t>
            </a:r>
          </a:p>
          <a:p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teu sincero e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grande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amor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Mediante Jesus o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Salvador</a:t>
            </a:r>
          </a:p>
          <a:p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Tem misericórdia,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ó Senhor</a:t>
            </a:r>
          </a:p>
          <a:p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Do pecador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8274" y="869751"/>
            <a:ext cx="38341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5.</a:t>
            </a:r>
            <a:r>
              <a:rPr spc="-245" dirty="0"/>
              <a:t> </a:t>
            </a:r>
            <a:r>
              <a:rPr spc="-90" dirty="0"/>
              <a:t>ABSOLVIÇÃO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56275" y="2133600"/>
            <a:ext cx="11518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 esta é a sua sincera confissão, está arrependido de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seus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pecados, crê em Cristo e quer viver com a ajuda de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Espírito Santo, então tenho uma boa notícia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todos. Deus, por amor a seu Filho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Jesus,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diz que estão  perdoados os seus pecados e aceita vocês como filhos 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herdeiros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do seu reino. Em nome do Deus Pai, Filho 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Espírito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Santo. Agora, vão em paz. Deus perdoou todos os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seus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pecados. Amém.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7518" y="869751"/>
            <a:ext cx="31356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40" dirty="0">
                <a:latin typeface="Arial"/>
                <a:cs typeface="Arial"/>
              </a:rPr>
              <a:t>6.</a:t>
            </a:r>
            <a:r>
              <a:rPr sz="4000" b="1" spc="-245" dirty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INTR</a:t>
            </a:r>
            <a:r>
              <a:rPr lang="pt-BR" sz="4000" b="1" spc="-20" dirty="0" smtClean="0">
                <a:latin typeface="Arial"/>
                <a:cs typeface="Arial"/>
              </a:rPr>
              <a:t>Ó</a:t>
            </a:r>
            <a:r>
              <a:rPr sz="4000" b="1" spc="-20" dirty="0" smtClean="0">
                <a:latin typeface="Arial"/>
                <a:cs typeface="Arial"/>
              </a:rPr>
              <a:t>ITO</a:t>
            </a:r>
            <a:r>
              <a:rPr sz="4000" b="1" spc="-20" dirty="0">
                <a:latin typeface="Arial"/>
                <a:cs typeface="Arial"/>
              </a:rPr>
              <a:t>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4409" y="1580951"/>
            <a:ext cx="48018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100" dirty="0">
                <a:latin typeface="Microsoft Sans Serif"/>
                <a:cs typeface="Microsoft Sans Serif"/>
              </a:rPr>
              <a:t>Salmo</a:t>
            </a:r>
            <a:r>
              <a:rPr sz="8000" b="0" spc="-370" dirty="0">
                <a:latin typeface="Microsoft Sans Serif"/>
                <a:cs typeface="Microsoft Sans Serif"/>
              </a:rPr>
              <a:t> </a:t>
            </a:r>
            <a:r>
              <a:rPr sz="8000" b="0" spc="60" dirty="0">
                <a:latin typeface="Microsoft Sans Serif"/>
                <a:cs typeface="Microsoft Sans Serif"/>
              </a:rPr>
              <a:t>148</a:t>
            </a:r>
            <a:endParaRPr sz="8000" dirty="0">
              <a:latin typeface="Microsoft Sans Serif"/>
              <a:cs typeface="Microsoft Sans Serif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95633" y="3810000"/>
            <a:ext cx="1043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Todos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(cantando após a leitura</a:t>
            </a:r>
            <a:r>
              <a:rPr lang="pt-BR" sz="3600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pt-BR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Glória ao Pai e ao Filho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ao Santo Espírito, como era no princípio, agora é e por todo sempre há de ser! Amém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68"/>
            <a:ext cx="4405606" cy="129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8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0912" y="869751"/>
            <a:ext cx="2768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7.</a:t>
            </a:r>
            <a:r>
              <a:rPr spc="-229" dirty="0"/>
              <a:t> </a:t>
            </a:r>
            <a:r>
              <a:rPr spc="-70" dirty="0"/>
              <a:t>ORAÇÃO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87534" y="2286000"/>
            <a:ext cx="1203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Todo-poderoso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Deus, concede que nós, que 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4800" dirty="0" smtClean="0">
                <a:latin typeface="Verdana" panose="020B0604030504040204" pitchFamily="34" charset="0"/>
                <a:ea typeface="Verdana" panose="020B0604030504040204" pitchFamily="34" charset="0"/>
              </a:rPr>
              <a:t>celebramos a ressurreição do Senhor, confessemos em nossa vida e por meio de nosso testemunho que Jesus é Senhor e Deus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2" y="6937268"/>
            <a:ext cx="4405594" cy="129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8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0930" y="869751"/>
            <a:ext cx="2768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7.</a:t>
            </a:r>
            <a:r>
              <a:rPr spc="-229" dirty="0"/>
              <a:t> </a:t>
            </a:r>
            <a:r>
              <a:rPr spc="-70" dirty="0"/>
              <a:t>ORAÇÃO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12930" y="2209800"/>
            <a:ext cx="123316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Mediante Jesus Cristo, teu Filho, que vive e reina contigo e com o Espírito Santo, um só Deus, agora e sempre.</a:t>
            </a:r>
            <a:endParaRPr lang="pt-B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C: Amém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8" y="6937268"/>
            <a:ext cx="4405601" cy="129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8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5664" y="818951"/>
            <a:ext cx="5848350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pc="-40" dirty="0"/>
              <a:t>8. </a:t>
            </a:r>
            <a:r>
              <a:rPr spc="-90" dirty="0" smtClean="0"/>
              <a:t>LEITURAS</a:t>
            </a:r>
            <a:r>
              <a:rPr lang="pt-BR" spc="-90" dirty="0" smtClean="0"/>
              <a:t> </a:t>
            </a:r>
            <a:r>
              <a:rPr spc="-95" dirty="0" smtClean="0"/>
              <a:t>BÍBLICAS</a:t>
            </a:r>
            <a:endParaRPr spc="-95" dirty="0"/>
          </a:p>
        </p:txBody>
      </p:sp>
      <p:sp>
        <p:nvSpPr>
          <p:cNvPr id="5" name="object 5"/>
          <p:cNvSpPr txBox="1"/>
          <p:nvPr/>
        </p:nvSpPr>
        <p:spPr>
          <a:xfrm>
            <a:off x="2846858" y="2800151"/>
            <a:ext cx="8936990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8000" spc="170" dirty="0" smtClean="0">
                <a:latin typeface="Microsoft Sans Serif"/>
                <a:cs typeface="Microsoft Sans Serif"/>
              </a:rPr>
              <a:t>Atos </a:t>
            </a:r>
            <a:r>
              <a:rPr lang="pt-BR" sz="8000" spc="-35" dirty="0" smtClean="0">
                <a:latin typeface="Microsoft Sans Serif"/>
                <a:cs typeface="Microsoft Sans Serif"/>
              </a:rPr>
              <a:t>5.12-20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5" dirty="0" err="1" smtClean="0">
                <a:latin typeface="Microsoft Sans Serif"/>
                <a:cs typeface="Microsoft Sans Serif"/>
              </a:rPr>
              <a:t>Apocalipse</a:t>
            </a:r>
            <a:r>
              <a:rPr lang="pt-BR" sz="8000" spc="35" dirty="0" smtClean="0">
                <a:latin typeface="Microsoft Sans Serif"/>
                <a:cs typeface="Microsoft Sans Serif"/>
              </a:rPr>
              <a:t> </a:t>
            </a:r>
            <a:r>
              <a:rPr sz="8000" spc="-50" dirty="0" smtClean="0">
                <a:latin typeface="Microsoft Sans Serif"/>
                <a:cs typeface="Microsoft Sans Serif"/>
              </a:rPr>
              <a:t>1.1-18</a:t>
            </a:r>
            <a:endParaRPr sz="8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0"/>
            <a:ext cx="1130338" cy="140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2552" y="869751"/>
            <a:ext cx="3385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1.</a:t>
            </a:r>
            <a:r>
              <a:rPr spc="-245" dirty="0"/>
              <a:t> </a:t>
            </a:r>
            <a:r>
              <a:rPr spc="-110" dirty="0"/>
              <a:t>SAUDAÇÃO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82259" y="2421704"/>
            <a:ext cx="11865881" cy="3742688"/>
          </a:xfrm>
          <a:prstGeom prst="rect">
            <a:avLst/>
          </a:prstGeom>
        </p:spPr>
        <p:txBody>
          <a:bodyPr vert="horz" wrap="square" lIns="0" tIns="264792" rIns="0" bIns="0" rtlCol="0">
            <a:spAutoFit/>
          </a:bodyPr>
          <a:lstStyle/>
          <a:p>
            <a:pPr marL="116839" marR="5080" algn="ctr">
              <a:lnSpc>
                <a:spcPct val="100000"/>
              </a:lnSpc>
              <a:spcBef>
                <a:spcPts val="100"/>
              </a:spcBef>
            </a:pPr>
            <a:r>
              <a:rPr sz="4500" b="1" spc="-50" dirty="0">
                <a:latin typeface="Arial"/>
                <a:cs typeface="Arial"/>
              </a:rPr>
              <a:t>“Ele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50" dirty="0">
                <a:latin typeface="Arial"/>
                <a:cs typeface="Arial"/>
              </a:rPr>
              <a:t>nos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75" dirty="0">
                <a:latin typeface="Arial"/>
                <a:cs typeface="Arial"/>
              </a:rPr>
              <a:t>ama,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125" dirty="0">
                <a:latin typeface="Arial"/>
                <a:cs typeface="Arial"/>
              </a:rPr>
              <a:t>e</a:t>
            </a:r>
            <a:r>
              <a:rPr sz="4500" b="1" spc="-170" dirty="0">
                <a:latin typeface="Arial"/>
                <a:cs typeface="Arial"/>
              </a:rPr>
              <a:t> </a:t>
            </a:r>
            <a:r>
              <a:rPr sz="4500" b="1" spc="75" dirty="0">
                <a:latin typeface="Arial"/>
                <a:cs typeface="Arial"/>
              </a:rPr>
              <a:t>pela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45" dirty="0">
                <a:latin typeface="Arial"/>
                <a:cs typeface="Arial"/>
              </a:rPr>
              <a:t>sua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105" dirty="0">
                <a:latin typeface="Arial"/>
                <a:cs typeface="Arial"/>
              </a:rPr>
              <a:t>morte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60" dirty="0">
                <a:latin typeface="Arial"/>
                <a:cs typeface="Arial"/>
              </a:rPr>
              <a:t>na</a:t>
            </a:r>
            <a:r>
              <a:rPr sz="4500" b="1" spc="-170" dirty="0">
                <a:latin typeface="Arial"/>
                <a:cs typeface="Arial"/>
              </a:rPr>
              <a:t> </a:t>
            </a:r>
            <a:r>
              <a:rPr sz="4500" b="1" spc="-55" dirty="0">
                <a:latin typeface="Arial"/>
                <a:cs typeface="Arial"/>
              </a:rPr>
              <a:t>cruz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50" dirty="0">
                <a:latin typeface="Arial"/>
                <a:cs typeface="Arial"/>
              </a:rPr>
              <a:t>nos  </a:t>
            </a:r>
            <a:r>
              <a:rPr sz="4500" b="1" spc="15" dirty="0">
                <a:latin typeface="Arial"/>
                <a:cs typeface="Arial"/>
              </a:rPr>
              <a:t>livrou</a:t>
            </a:r>
            <a:r>
              <a:rPr sz="4500" b="1" spc="-180" dirty="0">
                <a:latin typeface="Arial"/>
                <a:cs typeface="Arial"/>
              </a:rPr>
              <a:t> </a:t>
            </a:r>
            <a:r>
              <a:rPr sz="4500" b="1" spc="-125" dirty="0">
                <a:latin typeface="Arial"/>
                <a:cs typeface="Arial"/>
              </a:rPr>
              <a:t>dos</a:t>
            </a:r>
            <a:r>
              <a:rPr sz="4500" b="1" spc="-180" dirty="0">
                <a:latin typeface="Arial"/>
                <a:cs typeface="Arial"/>
              </a:rPr>
              <a:t> </a:t>
            </a:r>
            <a:r>
              <a:rPr sz="4500" b="1" spc="-185" dirty="0">
                <a:latin typeface="Arial"/>
                <a:cs typeface="Arial"/>
              </a:rPr>
              <a:t>nossos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00" dirty="0">
                <a:latin typeface="Arial"/>
                <a:cs typeface="Arial"/>
              </a:rPr>
              <a:t>pecados,</a:t>
            </a:r>
            <a:r>
              <a:rPr sz="4500" b="1" spc="-180" dirty="0">
                <a:latin typeface="Arial"/>
                <a:cs typeface="Arial"/>
              </a:rPr>
              <a:t> </a:t>
            </a:r>
            <a:r>
              <a:rPr sz="4500" b="1" spc="125" dirty="0">
                <a:latin typeface="Arial"/>
                <a:cs typeface="Arial"/>
              </a:rPr>
              <a:t>e</a:t>
            </a:r>
            <a:r>
              <a:rPr sz="4500" b="1" spc="-180" dirty="0">
                <a:latin typeface="Arial"/>
                <a:cs typeface="Arial"/>
              </a:rPr>
              <a:t> </a:t>
            </a:r>
            <a:r>
              <a:rPr sz="4500" b="1" spc="160" dirty="0">
                <a:latin typeface="Arial"/>
                <a:cs typeface="Arial"/>
              </a:rPr>
              <a:t>fez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45" dirty="0">
                <a:latin typeface="Arial"/>
                <a:cs typeface="Arial"/>
              </a:rPr>
              <a:t>de</a:t>
            </a:r>
            <a:r>
              <a:rPr sz="4500" b="1" spc="-180" dirty="0">
                <a:latin typeface="Arial"/>
                <a:cs typeface="Arial"/>
              </a:rPr>
              <a:t> </a:t>
            </a:r>
            <a:r>
              <a:rPr sz="4500" b="1" spc="-150" dirty="0">
                <a:latin typeface="Arial"/>
                <a:cs typeface="Arial"/>
              </a:rPr>
              <a:t>nós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14" dirty="0">
                <a:latin typeface="Arial"/>
                <a:cs typeface="Arial"/>
              </a:rPr>
              <a:t>um  </a:t>
            </a:r>
            <a:r>
              <a:rPr sz="4500" b="1" spc="30" dirty="0">
                <a:latin typeface="Arial"/>
                <a:cs typeface="Arial"/>
              </a:rPr>
              <a:t>reino </a:t>
            </a:r>
            <a:r>
              <a:rPr sz="4500" b="1" spc="45" dirty="0">
                <a:latin typeface="Arial"/>
                <a:cs typeface="Arial"/>
              </a:rPr>
              <a:t>de </a:t>
            </a:r>
            <a:r>
              <a:rPr sz="4500" b="1" spc="-35" dirty="0">
                <a:latin typeface="Arial"/>
                <a:cs typeface="Arial"/>
              </a:rPr>
              <a:t>sacerdotes </a:t>
            </a:r>
            <a:r>
              <a:rPr sz="4500" b="1" spc="-15" dirty="0">
                <a:latin typeface="Arial"/>
                <a:cs typeface="Arial"/>
              </a:rPr>
              <a:t>a </a:t>
            </a:r>
            <a:r>
              <a:rPr sz="4500" b="1" spc="155" dirty="0">
                <a:latin typeface="Arial"/>
                <a:cs typeface="Arial"/>
              </a:rPr>
              <a:t>ﬁm </a:t>
            </a:r>
            <a:r>
              <a:rPr sz="4500" b="1" spc="45" dirty="0">
                <a:latin typeface="Arial"/>
                <a:cs typeface="Arial"/>
              </a:rPr>
              <a:t>de </a:t>
            </a:r>
            <a:r>
              <a:rPr sz="4500" b="1" spc="-25" dirty="0">
                <a:latin typeface="Arial"/>
                <a:cs typeface="Arial"/>
              </a:rPr>
              <a:t>servirmos </a:t>
            </a:r>
            <a:r>
              <a:rPr sz="4500" b="1" spc="-20" dirty="0">
                <a:latin typeface="Arial"/>
                <a:cs typeface="Arial"/>
              </a:rPr>
              <a:t>ao  </a:t>
            </a:r>
            <a:r>
              <a:rPr sz="4500" b="1" spc="-100" dirty="0">
                <a:latin typeface="Arial"/>
                <a:cs typeface="Arial"/>
              </a:rPr>
              <a:t>seu </a:t>
            </a:r>
            <a:r>
              <a:rPr sz="4500" b="1" spc="-60" dirty="0">
                <a:latin typeface="Arial"/>
                <a:cs typeface="Arial"/>
              </a:rPr>
              <a:t>Deus </a:t>
            </a:r>
            <a:r>
              <a:rPr sz="4500" b="1" spc="125" dirty="0">
                <a:latin typeface="Arial"/>
                <a:cs typeface="Arial"/>
              </a:rPr>
              <a:t>e </a:t>
            </a:r>
            <a:r>
              <a:rPr sz="4500" b="1" spc="-105" dirty="0">
                <a:latin typeface="Arial"/>
                <a:cs typeface="Arial"/>
              </a:rPr>
              <a:t>Pai.” </a:t>
            </a:r>
            <a:endParaRPr lang="pt-BR" sz="4500" b="1" spc="-105" dirty="0" smtClean="0">
              <a:latin typeface="Arial"/>
              <a:cs typeface="Arial"/>
            </a:endParaRPr>
          </a:p>
          <a:p>
            <a:pPr marL="116839" marR="5080" algn="ctr">
              <a:lnSpc>
                <a:spcPct val="100000"/>
              </a:lnSpc>
              <a:spcBef>
                <a:spcPts val="100"/>
              </a:spcBef>
            </a:pPr>
            <a:r>
              <a:rPr sz="4500" b="1" spc="20" dirty="0" smtClean="0">
                <a:latin typeface="Arial"/>
                <a:cs typeface="Arial"/>
              </a:rPr>
              <a:t>(</a:t>
            </a:r>
            <a:r>
              <a:rPr sz="4500" b="1" spc="20" dirty="0" err="1" smtClean="0">
                <a:latin typeface="Arial"/>
                <a:cs typeface="Arial"/>
              </a:rPr>
              <a:t>Ap</a:t>
            </a:r>
            <a:r>
              <a:rPr lang="pt-BR" sz="4500" b="1" spc="20" dirty="0" smtClean="0">
                <a:latin typeface="Arial"/>
                <a:cs typeface="Arial"/>
              </a:rPr>
              <a:t> </a:t>
            </a:r>
            <a:r>
              <a:rPr sz="4500" b="1" spc="25" dirty="0" smtClean="0">
                <a:latin typeface="Arial"/>
                <a:cs typeface="Arial"/>
              </a:rPr>
              <a:t>1.5-6</a:t>
            </a:r>
            <a:r>
              <a:rPr sz="4500" b="1" spc="25" dirty="0">
                <a:latin typeface="Arial"/>
                <a:cs typeface="Arial"/>
              </a:rPr>
              <a:t>)</a:t>
            </a:r>
            <a:endParaRPr sz="4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68"/>
            <a:ext cx="4405606" cy="129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8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0814" y="869751"/>
            <a:ext cx="68491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9. </a:t>
            </a:r>
            <a:r>
              <a:rPr spc="-65" dirty="0"/>
              <a:t>LEITURA </a:t>
            </a:r>
            <a:r>
              <a:rPr spc="50" dirty="0"/>
              <a:t>DO</a:t>
            </a:r>
            <a:r>
              <a:rPr spc="-425" dirty="0"/>
              <a:t> </a:t>
            </a:r>
            <a:r>
              <a:rPr spc="-85" dirty="0"/>
              <a:t>EVANGELHO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8618" y="2336614"/>
            <a:ext cx="12337381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0675" algn="l"/>
                <a:tab pos="3336290" algn="l"/>
                <a:tab pos="4011295" algn="l"/>
              </a:tabLst>
            </a:pP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C: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Glórias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a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ti</a:t>
            </a: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,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Senhor</a:t>
            </a:r>
            <a:r>
              <a:rPr sz="5400" b="1" dirty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!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16604" algn="l"/>
                <a:tab pos="4799330" algn="l"/>
              </a:tabLst>
            </a:pPr>
            <a:r>
              <a:rPr sz="5400" i="1" spc="-40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E</a:t>
            </a:r>
            <a:r>
              <a:rPr sz="5400" i="1" spc="-25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v</a:t>
            </a:r>
            <a:r>
              <a:rPr sz="5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angelho</a:t>
            </a:r>
            <a:r>
              <a:rPr sz="5400" i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: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João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20.19-31</a:t>
            </a:r>
            <a:endParaRPr sz="5400" dirty="0">
              <a:latin typeface="Verdana" panose="020B0604030504040204" pitchFamily="34" charset="0"/>
              <a:ea typeface="Verdana" panose="020B0604030504040204" pitchFamily="34" charset="0"/>
              <a:cs typeface="Myriad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6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0675" algn="l"/>
                <a:tab pos="3336290" algn="l"/>
                <a:tab pos="4011295" algn="l"/>
                <a:tab pos="4533265" algn="l"/>
              </a:tabLst>
            </a:pP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C: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Glórias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a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ti</a:t>
            </a: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,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ó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 </a:t>
            </a:r>
            <a:r>
              <a:rPr sz="5400" b="1" spc="-5" dirty="0" smtClean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Cristo</a:t>
            </a:r>
            <a:r>
              <a:rPr sz="5400" b="1" spc="-5" dirty="0">
                <a:latin typeface="Verdana" panose="020B0604030504040204" pitchFamily="34" charset="0"/>
                <a:ea typeface="Verdana" panose="020B0604030504040204" pitchFamily="34" charset="0"/>
                <a:cs typeface="Myriad Pro"/>
              </a:rPr>
              <a:t>!</a:t>
            </a:r>
            <a:endParaRPr sz="5400" b="1" dirty="0">
              <a:latin typeface="Verdana" panose="020B0604030504040204" pitchFamily="34" charset="0"/>
              <a:ea typeface="Verdana" panose="020B0604030504040204" pitchFamily="34" charset="0"/>
              <a:cs typeface="Myriad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68"/>
            <a:ext cx="4405606" cy="129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8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0712" y="869751"/>
            <a:ext cx="801368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/>
              <a:t>10. </a:t>
            </a:r>
            <a:r>
              <a:rPr sz="4800" spc="-135" dirty="0" smtClean="0"/>
              <a:t>CREDO</a:t>
            </a:r>
            <a:r>
              <a:rPr lang="pt-BR" sz="4800" spc="-350" dirty="0"/>
              <a:t> </a:t>
            </a:r>
            <a:r>
              <a:rPr sz="4800" spc="-90" dirty="0" smtClean="0"/>
              <a:t>APOSTÓLICO</a:t>
            </a:r>
            <a:endParaRPr sz="4800" spc="-9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655599"/>
            <a:ext cx="10302703" cy="9874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107565">
              <a:lnSpc>
                <a:spcPct val="100000"/>
              </a:lnSpc>
              <a:spcBef>
                <a:spcPts val="500"/>
              </a:spcBef>
            </a:pPr>
            <a:r>
              <a:rPr sz="6000" spc="-15" dirty="0"/>
              <a:t>11. </a:t>
            </a:r>
            <a:r>
              <a:rPr sz="6000" spc="95" dirty="0"/>
              <a:t>HINO</a:t>
            </a:r>
            <a:r>
              <a:rPr sz="6000" spc="-305" dirty="0"/>
              <a:t> </a:t>
            </a:r>
            <a:r>
              <a:rPr sz="6000" spc="45" dirty="0" smtClean="0"/>
              <a:t>173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2743200"/>
            <a:ext cx="102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spc="70" dirty="0" smtClean="0">
                <a:latin typeface="Arial"/>
                <a:cs typeface="Arial"/>
              </a:rPr>
              <a:t>“</a:t>
            </a:r>
            <a:r>
              <a:rPr lang="en-US" sz="6000" b="0" spc="70" dirty="0" err="1" smtClean="0">
                <a:latin typeface="Arial"/>
                <a:cs typeface="Arial"/>
              </a:rPr>
              <a:t>Firmes</a:t>
            </a:r>
            <a:r>
              <a:rPr lang="en-US" sz="6000" spc="70" dirty="0">
                <a:latin typeface="Arial"/>
                <a:cs typeface="Arial"/>
              </a:rPr>
              <a:t> </a:t>
            </a:r>
            <a:r>
              <a:rPr lang="en-US" sz="6000" b="0" spc="-190" dirty="0" err="1" smtClean="0">
                <a:latin typeface="Arial"/>
                <a:cs typeface="Arial"/>
              </a:rPr>
              <a:t>nas</a:t>
            </a:r>
            <a:r>
              <a:rPr lang="en-US" sz="6000" b="0" spc="-190" dirty="0" smtClean="0">
                <a:latin typeface="Arial"/>
                <a:cs typeface="Arial"/>
              </a:rPr>
              <a:t> </a:t>
            </a:r>
            <a:r>
              <a:rPr lang="en-US" sz="6000" b="0" spc="30" dirty="0" err="1" smtClean="0">
                <a:latin typeface="Arial"/>
                <a:cs typeface="Arial"/>
              </a:rPr>
              <a:t>promessas</a:t>
            </a:r>
            <a:r>
              <a:rPr lang="en-US" sz="6000" b="0" spc="30" dirty="0" smtClean="0">
                <a:latin typeface="Arial"/>
                <a:cs typeface="Arial"/>
              </a:rPr>
              <a:t>”</a:t>
            </a:r>
            <a:r>
              <a:rPr lang="en-US" sz="6000" b="0" spc="-365" dirty="0" smtClean="0">
                <a:latin typeface="Arial"/>
                <a:cs typeface="Arial"/>
              </a:rPr>
              <a:t> </a:t>
            </a:r>
            <a:r>
              <a:rPr lang="en-US" sz="6000" b="0" spc="-355" dirty="0" smtClean="0">
                <a:latin typeface="Arial"/>
                <a:cs typeface="Arial"/>
              </a:rPr>
              <a:t>(LS)</a:t>
            </a:r>
            <a:endParaRPr lang="en-US"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2" y="6937272"/>
            <a:ext cx="4405594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9714" y="818951"/>
            <a:ext cx="4131310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500"/>
              </a:spcBef>
            </a:pPr>
            <a:r>
              <a:rPr spc="-15" dirty="0"/>
              <a:t>12.</a:t>
            </a:r>
            <a:r>
              <a:rPr spc="-195" dirty="0"/>
              <a:t> </a:t>
            </a:r>
            <a:r>
              <a:rPr spc="-105" dirty="0"/>
              <a:t>MENSAGEM</a:t>
            </a:r>
            <a:r>
              <a:rPr spc="-105" dirty="0" smtClean="0"/>
              <a:t>:</a:t>
            </a:r>
            <a:endParaRPr spc="-105" dirty="0"/>
          </a:p>
        </p:txBody>
      </p:sp>
      <p:sp>
        <p:nvSpPr>
          <p:cNvPr id="5" name="object 5"/>
          <p:cNvSpPr txBox="1"/>
          <p:nvPr/>
        </p:nvSpPr>
        <p:spPr>
          <a:xfrm>
            <a:off x="2929741" y="2133600"/>
            <a:ext cx="877125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8000" spc="675" dirty="0" smtClean="0">
                <a:latin typeface="Microsoft Sans Serif"/>
                <a:cs typeface="Microsoft Sans Serif"/>
              </a:rPr>
              <a:t>A</a:t>
            </a:r>
            <a:r>
              <a:rPr lang="pt-BR" sz="8000" spc="200" dirty="0" smtClean="0">
                <a:latin typeface="Microsoft Sans Serif"/>
                <a:cs typeface="Microsoft Sans Serif"/>
              </a:rPr>
              <a:t>t</a:t>
            </a:r>
            <a:r>
              <a:rPr lang="pt-BR" sz="8000" spc="-25" dirty="0" smtClean="0">
                <a:latin typeface="Microsoft Sans Serif"/>
                <a:cs typeface="Microsoft Sans Serif"/>
              </a:rPr>
              <a:t>enção!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254" dirty="0" err="1" smtClean="0">
                <a:latin typeface="Tahoma"/>
                <a:cs typeface="Tahoma"/>
              </a:rPr>
              <a:t>Culto</a:t>
            </a:r>
            <a:r>
              <a:rPr lang="pt-BR" sz="8000" spc="254" dirty="0" smtClean="0">
                <a:latin typeface="Tahoma"/>
                <a:cs typeface="Tahoma"/>
              </a:rPr>
              <a:t> </a:t>
            </a:r>
            <a:r>
              <a:rPr sz="8000" spc="155" dirty="0" smtClean="0">
                <a:latin typeface="Tahoma"/>
                <a:cs typeface="Tahoma"/>
              </a:rPr>
              <a:t>com</a:t>
            </a:r>
            <a:r>
              <a:rPr sz="8000" spc="-1635" dirty="0" smtClean="0">
                <a:latin typeface="Tahoma"/>
                <a:cs typeface="Tahoma"/>
              </a:rPr>
              <a:t> </a:t>
            </a:r>
            <a:r>
              <a:rPr sz="8000" spc="135" dirty="0">
                <a:latin typeface="Tahoma"/>
                <a:cs typeface="Tahoma"/>
              </a:rPr>
              <a:t>spoilers!</a:t>
            </a:r>
            <a:endParaRPr sz="8000" dirty="0">
              <a:latin typeface="Tahoma"/>
              <a:cs typeface="Tahom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1168" y="4953000"/>
            <a:ext cx="13868400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39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-50" dirty="0">
                <a:latin typeface="Arial"/>
                <a:cs typeface="Arial"/>
              </a:rPr>
              <a:t>“Ele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150" dirty="0">
                <a:latin typeface="Arial"/>
                <a:cs typeface="Arial"/>
              </a:rPr>
              <a:t>nos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75" dirty="0">
                <a:latin typeface="Arial"/>
                <a:cs typeface="Arial"/>
              </a:rPr>
              <a:t>ama,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125" dirty="0">
                <a:latin typeface="Arial"/>
                <a:cs typeface="Arial"/>
              </a:rPr>
              <a:t>e</a:t>
            </a:r>
            <a:r>
              <a:rPr lang="pt-BR" sz="3600" b="1" spc="-170" dirty="0">
                <a:latin typeface="Arial"/>
                <a:cs typeface="Arial"/>
              </a:rPr>
              <a:t> </a:t>
            </a:r>
            <a:r>
              <a:rPr lang="pt-BR" sz="3600" b="1" spc="75" dirty="0">
                <a:latin typeface="Arial"/>
                <a:cs typeface="Arial"/>
              </a:rPr>
              <a:t>pela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145" dirty="0">
                <a:latin typeface="Arial"/>
                <a:cs typeface="Arial"/>
              </a:rPr>
              <a:t>sua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105" dirty="0">
                <a:latin typeface="Arial"/>
                <a:cs typeface="Arial"/>
              </a:rPr>
              <a:t>morte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60" dirty="0">
                <a:latin typeface="Arial"/>
                <a:cs typeface="Arial"/>
              </a:rPr>
              <a:t>na</a:t>
            </a:r>
            <a:r>
              <a:rPr lang="pt-BR" sz="3600" b="1" spc="-170" dirty="0">
                <a:latin typeface="Arial"/>
                <a:cs typeface="Arial"/>
              </a:rPr>
              <a:t> </a:t>
            </a:r>
            <a:r>
              <a:rPr lang="pt-BR" sz="3600" b="1" spc="-55" dirty="0">
                <a:latin typeface="Arial"/>
                <a:cs typeface="Arial"/>
              </a:rPr>
              <a:t>cruz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150" dirty="0">
                <a:latin typeface="Arial"/>
                <a:cs typeface="Arial"/>
              </a:rPr>
              <a:t>nos  </a:t>
            </a:r>
            <a:r>
              <a:rPr lang="pt-BR" sz="3600" b="1" spc="15" dirty="0">
                <a:latin typeface="Arial"/>
                <a:cs typeface="Arial"/>
              </a:rPr>
              <a:t>livrou</a:t>
            </a:r>
            <a:r>
              <a:rPr lang="pt-BR" sz="3600" b="1" spc="-180" dirty="0">
                <a:latin typeface="Arial"/>
                <a:cs typeface="Arial"/>
              </a:rPr>
              <a:t> </a:t>
            </a:r>
            <a:r>
              <a:rPr lang="pt-BR" sz="3600" b="1" spc="-125" dirty="0">
                <a:latin typeface="Arial"/>
                <a:cs typeface="Arial"/>
              </a:rPr>
              <a:t>dos</a:t>
            </a:r>
            <a:r>
              <a:rPr lang="pt-BR" sz="3600" b="1" spc="-180" dirty="0">
                <a:latin typeface="Arial"/>
                <a:cs typeface="Arial"/>
              </a:rPr>
              <a:t> </a:t>
            </a:r>
            <a:r>
              <a:rPr lang="pt-BR" sz="3600" b="1" spc="-185" dirty="0">
                <a:latin typeface="Arial"/>
                <a:cs typeface="Arial"/>
              </a:rPr>
              <a:t>nossos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100" dirty="0">
                <a:latin typeface="Arial"/>
                <a:cs typeface="Arial"/>
              </a:rPr>
              <a:t>pecados,</a:t>
            </a:r>
            <a:r>
              <a:rPr lang="pt-BR" sz="3600" b="1" spc="-180" dirty="0">
                <a:latin typeface="Arial"/>
                <a:cs typeface="Arial"/>
              </a:rPr>
              <a:t> </a:t>
            </a:r>
            <a:r>
              <a:rPr lang="pt-BR" sz="3600" b="1" spc="125" dirty="0">
                <a:latin typeface="Arial"/>
                <a:cs typeface="Arial"/>
              </a:rPr>
              <a:t>e</a:t>
            </a:r>
            <a:r>
              <a:rPr lang="pt-BR" sz="3600" b="1" spc="-180" dirty="0">
                <a:latin typeface="Arial"/>
                <a:cs typeface="Arial"/>
              </a:rPr>
              <a:t> </a:t>
            </a:r>
            <a:r>
              <a:rPr lang="pt-BR" sz="3600" b="1" spc="160" dirty="0">
                <a:latin typeface="Arial"/>
                <a:cs typeface="Arial"/>
              </a:rPr>
              <a:t>fez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45" dirty="0">
                <a:latin typeface="Arial"/>
                <a:cs typeface="Arial"/>
              </a:rPr>
              <a:t>de</a:t>
            </a:r>
            <a:r>
              <a:rPr lang="pt-BR" sz="3600" b="1" spc="-180" dirty="0">
                <a:latin typeface="Arial"/>
                <a:cs typeface="Arial"/>
              </a:rPr>
              <a:t> </a:t>
            </a:r>
            <a:r>
              <a:rPr lang="pt-BR" sz="3600" b="1" spc="-150" dirty="0">
                <a:latin typeface="Arial"/>
                <a:cs typeface="Arial"/>
              </a:rPr>
              <a:t>nós</a:t>
            </a:r>
            <a:r>
              <a:rPr lang="pt-BR" sz="3600" b="1" spc="-175" dirty="0">
                <a:latin typeface="Arial"/>
                <a:cs typeface="Arial"/>
              </a:rPr>
              <a:t> </a:t>
            </a:r>
            <a:r>
              <a:rPr lang="pt-BR" sz="3600" b="1" spc="-114" dirty="0">
                <a:latin typeface="Arial"/>
                <a:cs typeface="Arial"/>
              </a:rPr>
              <a:t>um  </a:t>
            </a:r>
            <a:r>
              <a:rPr lang="pt-BR" sz="3600" b="1" spc="30" dirty="0">
                <a:latin typeface="Arial"/>
                <a:cs typeface="Arial"/>
              </a:rPr>
              <a:t>reino </a:t>
            </a:r>
            <a:r>
              <a:rPr lang="pt-BR" sz="3600" b="1" spc="45" dirty="0">
                <a:latin typeface="Arial"/>
                <a:cs typeface="Arial"/>
              </a:rPr>
              <a:t>de </a:t>
            </a:r>
            <a:r>
              <a:rPr lang="pt-BR" sz="3600" b="1" spc="-35" dirty="0">
                <a:latin typeface="Arial"/>
                <a:cs typeface="Arial"/>
              </a:rPr>
              <a:t>sacerdotes </a:t>
            </a:r>
            <a:r>
              <a:rPr lang="pt-BR" sz="3600" b="1" spc="-15" dirty="0" smtClean="0">
                <a:latin typeface="Arial"/>
                <a:cs typeface="Arial"/>
              </a:rPr>
              <a:t>a </a:t>
            </a:r>
            <a:r>
              <a:rPr lang="pt-BR" sz="3600" b="1" spc="155" dirty="0" err="1" smtClean="0">
                <a:latin typeface="Arial"/>
                <a:cs typeface="Arial"/>
              </a:rPr>
              <a:t>ﬁm</a:t>
            </a:r>
            <a:r>
              <a:rPr lang="pt-BR" sz="3600" b="1" spc="155" dirty="0" smtClean="0">
                <a:latin typeface="Arial"/>
                <a:cs typeface="Arial"/>
              </a:rPr>
              <a:t> </a:t>
            </a:r>
            <a:r>
              <a:rPr lang="pt-BR" sz="3600" b="1" spc="45" dirty="0" smtClean="0">
                <a:latin typeface="Arial"/>
                <a:cs typeface="Arial"/>
              </a:rPr>
              <a:t>de </a:t>
            </a:r>
            <a:r>
              <a:rPr lang="pt-BR" sz="3600" b="1" spc="-25" dirty="0" smtClean="0">
                <a:latin typeface="Arial"/>
                <a:cs typeface="Arial"/>
              </a:rPr>
              <a:t>servirmos </a:t>
            </a:r>
            <a:r>
              <a:rPr lang="pt-BR" sz="3600" b="1" spc="-20" dirty="0">
                <a:latin typeface="Arial"/>
                <a:cs typeface="Arial"/>
              </a:rPr>
              <a:t>ao  </a:t>
            </a:r>
            <a:r>
              <a:rPr lang="pt-BR" sz="3600" b="1" spc="-100" dirty="0">
                <a:latin typeface="Arial"/>
                <a:cs typeface="Arial"/>
              </a:rPr>
              <a:t>seu </a:t>
            </a:r>
            <a:r>
              <a:rPr lang="pt-BR" sz="3600" b="1" spc="-60" dirty="0">
                <a:latin typeface="Arial"/>
                <a:cs typeface="Arial"/>
              </a:rPr>
              <a:t>Deus </a:t>
            </a:r>
            <a:r>
              <a:rPr lang="pt-BR" sz="3600" b="1" spc="125" dirty="0">
                <a:latin typeface="Arial"/>
                <a:cs typeface="Arial"/>
              </a:rPr>
              <a:t>e </a:t>
            </a:r>
            <a:r>
              <a:rPr lang="pt-BR" sz="3600" b="1" spc="-105" dirty="0">
                <a:latin typeface="Arial"/>
                <a:cs typeface="Arial"/>
              </a:rPr>
              <a:t>Pai.” </a:t>
            </a:r>
            <a:endParaRPr lang="pt-BR" sz="3600" b="1" spc="-105" dirty="0" smtClean="0">
              <a:latin typeface="Arial"/>
              <a:cs typeface="Arial"/>
            </a:endParaRPr>
          </a:p>
          <a:p>
            <a:pPr marL="116839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spc="20" dirty="0" smtClean="0">
                <a:latin typeface="Arial"/>
                <a:cs typeface="Arial"/>
              </a:rPr>
              <a:t>(</a:t>
            </a:r>
            <a:r>
              <a:rPr lang="pt-BR" sz="3600" b="1" spc="20" dirty="0" err="1" smtClean="0">
                <a:latin typeface="Arial"/>
                <a:cs typeface="Arial"/>
              </a:rPr>
              <a:t>Ap</a:t>
            </a:r>
            <a:r>
              <a:rPr lang="pt-BR" sz="3600" b="1" spc="20" dirty="0" smtClean="0">
                <a:latin typeface="Arial"/>
                <a:cs typeface="Arial"/>
              </a:rPr>
              <a:t> </a:t>
            </a:r>
            <a:r>
              <a:rPr lang="pt-BR" sz="3600" b="1" spc="25" dirty="0" smtClean="0">
                <a:latin typeface="Arial"/>
                <a:cs typeface="Arial"/>
              </a:rPr>
              <a:t>1.5-6</a:t>
            </a:r>
            <a:r>
              <a:rPr lang="pt-BR" sz="3600" b="1" spc="25" dirty="0">
                <a:latin typeface="Arial"/>
                <a:cs typeface="Arial"/>
              </a:rPr>
              <a:t>)</a:t>
            </a:r>
            <a:endParaRPr lang="pt-BR"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8" y="6937272"/>
            <a:ext cx="4405601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7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97317" y="869751"/>
            <a:ext cx="90184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13. </a:t>
            </a:r>
            <a:r>
              <a:rPr spc="-60" dirty="0" smtClean="0"/>
              <a:t>RECOLHIMENTO</a:t>
            </a:r>
            <a:r>
              <a:rPr lang="pt-BR" spc="-60" dirty="0" smtClean="0"/>
              <a:t> </a:t>
            </a:r>
            <a:r>
              <a:rPr spc="-105" dirty="0" smtClean="0"/>
              <a:t>DAS</a:t>
            </a:r>
            <a:r>
              <a:rPr lang="pt-BR" spc="-105" dirty="0" smtClean="0"/>
              <a:t> </a:t>
            </a:r>
            <a:r>
              <a:rPr spc="-175" dirty="0" smtClean="0"/>
              <a:t>OFERTAS</a:t>
            </a:r>
            <a:endParaRPr spc="-175" dirty="0"/>
          </a:p>
        </p:txBody>
      </p:sp>
      <p:sp>
        <p:nvSpPr>
          <p:cNvPr id="6" name="Retângulo 5"/>
          <p:cNvSpPr/>
          <p:nvPr/>
        </p:nvSpPr>
        <p:spPr>
          <a:xfrm>
            <a:off x="1612926" y="2514600"/>
            <a:ext cx="118744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Esse é um momento especial. É uma oportunidade para auxiliar os trabalhos da Hora Luterana.</a:t>
            </a:r>
          </a:p>
          <a:p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Oferte com alegria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gratidão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Deus. Essa oferta generosa será utilizada pela Hora Luterana para anunciar o Evangelho de Jesus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você quer ser um parceiro da Hora Luterana na evangelização e ofertar regularmente para os diversos projetos, converse conosco após o culto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9624" y="818951"/>
            <a:ext cx="10051415" cy="27520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460115">
              <a:lnSpc>
                <a:spcPct val="100000"/>
              </a:lnSpc>
              <a:spcBef>
                <a:spcPts val="500"/>
              </a:spcBef>
            </a:pPr>
            <a:r>
              <a:rPr sz="6000" spc="-15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sz="6000" spc="95" dirty="0">
                <a:latin typeface="Arial" panose="020B0604020202020204" pitchFamily="34" charset="0"/>
                <a:cs typeface="Arial" panose="020B0604020202020204" pitchFamily="34" charset="0"/>
              </a:rPr>
              <a:t>HINO</a:t>
            </a:r>
            <a:r>
              <a:rPr sz="60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spc="45" dirty="0"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</a:p>
          <a:p>
            <a:pPr marL="12700" marR="5080" indent="777240" algn="ctr">
              <a:lnSpc>
                <a:spcPct val="100000"/>
              </a:lnSpc>
              <a:spcBef>
                <a:spcPts val="800"/>
              </a:spcBef>
            </a:pPr>
            <a:r>
              <a:rPr sz="5400" b="0" spc="75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5400" b="0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sz="5400" b="0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5400" b="0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4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pt-BR" sz="5400" b="0" spc="4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27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5400" b="0" spc="2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140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5400" b="0" spc="1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pt-BR" sz="5400" b="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29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tenho</a:t>
            </a:r>
            <a:r>
              <a:rPr lang="pt-BR" sz="5400" b="0" spc="29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5400" b="0" spc="9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Senhor</a:t>
            </a:r>
            <a:r>
              <a:rPr sz="5400" b="0" spc="95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5400" b="0" spc="-1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0" spc="-355" dirty="0">
                <a:latin typeface="Arial" panose="020B0604020202020204" pitchFamily="34" charset="0"/>
                <a:cs typeface="Arial" panose="020B0604020202020204" pitchFamily="34" charset="0"/>
              </a:rPr>
              <a:t>(LS)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87" y="6937272"/>
            <a:ext cx="4405612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2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0033" y="869764"/>
            <a:ext cx="577796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 smtClean="0"/>
              <a:t>15.</a:t>
            </a:r>
            <a:r>
              <a:rPr lang="pt-BR" spc="-15" dirty="0" smtClean="0"/>
              <a:t> </a:t>
            </a:r>
            <a:r>
              <a:rPr spc="-70" dirty="0" smtClean="0"/>
              <a:t>ORAÇÃO</a:t>
            </a:r>
            <a:r>
              <a:rPr lang="pt-BR" spc="-70" dirty="0" smtClean="0"/>
              <a:t> </a:t>
            </a:r>
            <a:r>
              <a:rPr spc="-170" dirty="0" smtClean="0"/>
              <a:t>GERAL</a:t>
            </a:r>
            <a:endParaRPr spc="-1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6" y="6937272"/>
            <a:ext cx="4405599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2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74830" y="2057400"/>
            <a:ext cx="116839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É verdadeiramente digno, justo e do nosso dever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em todos os tempos e em todos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os lugares te demos graças, ó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Senhor, santo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Pai, onipotente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, eterno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Deus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, mediante Jesus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Cristo, nosso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Senhor.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Portanto, com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os anjos 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arcanjos e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com toda companhia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celeste,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louvamos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magniﬁcamos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 teu glorioso nome,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exaltando-te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sempre dizendo: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7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2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47800" y="2286000"/>
            <a:ext cx="11658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C: Santo, santo, santo, é o Senhor Deus dos 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Exércitos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. Os céus e 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terra 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estão cheios 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sua glória. Hosana, hosana, hosana nas  alturas. Bendito, bendito, bendito aquele 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vem em nome 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 Senhor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. Hosana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hosana, hosana nas alturas.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85" y="6937272"/>
            <a:ext cx="4405612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2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4000" y="2209800"/>
            <a:ext cx="1165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TODOS: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Pai nosso, que estás nos céus. </a:t>
            </a:r>
            <a:r>
              <a:rPr lang="pt-BR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Santiﬁcado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seja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 teu nome. Venha o teu reino. Seja feita 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tua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vontade, assim na terra como no céu. O pão nosso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cada dia nos dá hoje.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perdoa-nos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as nossas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dívidas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, assim como nós também perdoamos aos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nossos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devedores. E não nos deixes cair em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tentação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. Mas livra-nos do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mal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. Pois teu é o Reino, e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poder, e a </a:t>
            </a:r>
            <a:r>
              <a:rPr lang="pt-BR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glória, para </a:t>
            </a: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sempre. Amém.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942" y="6937272"/>
            <a:ext cx="4417453" cy="129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0"/>
            <a:ext cx="1130338" cy="140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2571" y="869751"/>
            <a:ext cx="3385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1.</a:t>
            </a:r>
            <a:r>
              <a:rPr spc="-245" dirty="0"/>
              <a:t> </a:t>
            </a:r>
            <a:r>
              <a:rPr spc="-110" dirty="0"/>
              <a:t>SAUDAÇÃO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82540" y="2133600"/>
            <a:ext cx="11865881" cy="3960683"/>
          </a:xfrm>
          <a:prstGeom prst="rect">
            <a:avLst/>
          </a:prstGeom>
        </p:spPr>
        <p:txBody>
          <a:bodyPr vert="horz" wrap="square" lIns="0" tIns="264779" rIns="0" bIns="0" rtlCol="0">
            <a:spAutoFit/>
          </a:bodyPr>
          <a:lstStyle/>
          <a:p>
            <a:pPr marL="116839" marR="5080" algn="l">
              <a:lnSpc>
                <a:spcPct val="100000"/>
              </a:lnSpc>
              <a:spcBef>
                <a:spcPts val="100"/>
              </a:spcBef>
            </a:pPr>
            <a:r>
              <a:rPr sz="4800" b="1" spc="-17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O:</a:t>
            </a:r>
            <a:r>
              <a:rPr lang="pt-BR" sz="4800" b="1" spc="-170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800" spc="14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Queridos</a:t>
            </a:r>
            <a:r>
              <a:rPr lang="pt-BR" sz="4800" spc="14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8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amigos</a:t>
            </a:r>
            <a:r>
              <a:rPr lang="pt-BR" sz="4800" spc="8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12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em</a:t>
            </a:r>
            <a:r>
              <a:rPr lang="pt-BR" sz="4800" spc="12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12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Cristo</a:t>
            </a:r>
            <a:r>
              <a:rPr lang="pt-BR" sz="4800" spc="12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5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Jesus</a:t>
            </a:r>
            <a:r>
              <a:rPr sz="4800" spc="5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! </a:t>
            </a:r>
            <a:r>
              <a:rPr sz="4800" spc="13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Como</a:t>
            </a:r>
            <a:r>
              <a:rPr lang="pt-BR" sz="4800" spc="13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65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vocês</a:t>
            </a:r>
            <a:r>
              <a:rPr lang="pt-BR" sz="4800" spc="6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7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</a:t>
            </a:r>
            <a:r>
              <a:rPr lang="pt-BR" sz="4800" spc="7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10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sentiriam</a:t>
            </a:r>
            <a:r>
              <a:rPr sz="4800" spc="10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7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 </a:t>
            </a:r>
            <a:r>
              <a:rPr sz="4800" spc="13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fosse</a:t>
            </a:r>
            <a:r>
              <a:rPr lang="pt-BR" sz="4800" spc="13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r</a:t>
            </a:r>
            <a:r>
              <a:rPr sz="4800" spc="114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evelado</a:t>
            </a:r>
            <a:r>
              <a:rPr sz="4800" spc="114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6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para</a:t>
            </a:r>
            <a:r>
              <a:rPr lang="pt-BR" sz="4800" spc="6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800" spc="-6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vocês</a:t>
            </a:r>
            <a:r>
              <a:rPr sz="4800" spc="-6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-155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sz="4800" spc="95" dirty="0" err="1">
                <a:latin typeface="Verdana" panose="020B0604030504040204" pitchFamily="34" charset="0"/>
                <a:ea typeface="Verdana" panose="020B0604030504040204" pitchFamily="34" charset="0"/>
              </a:rPr>
              <a:t>história</a:t>
            </a:r>
            <a:r>
              <a:rPr sz="4800" spc="9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190" dirty="0" smtClean="0">
                <a:latin typeface="Verdana" panose="020B0604030504040204" pitchFamily="34" charset="0"/>
                <a:ea typeface="Verdana" panose="020B0604030504040204" pitchFamily="34" charset="0"/>
              </a:rPr>
              <a:t>ﬁnal</a:t>
            </a:r>
            <a:r>
              <a:rPr lang="pt-BR" sz="4800" spc="19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-5" dirty="0" smtClean="0">
                <a:latin typeface="Verdana" panose="020B0604030504040204" pitchFamily="34" charset="0"/>
                <a:ea typeface="Verdana" panose="020B0604030504040204" pitchFamily="34" charset="0"/>
              </a:rPr>
              <a:t>da</a:t>
            </a:r>
            <a:r>
              <a:rPr lang="pt-BR" sz="4800" spc="-5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2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humanidade</a:t>
            </a:r>
            <a:r>
              <a:rPr sz="4800" spc="25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t-BR" sz="4800" spc="25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-15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Felizes</a:t>
            </a:r>
            <a:r>
              <a:rPr sz="4800" spc="-155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pt-BR" sz="4800" spc="-155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-85" dirty="0" smtClean="0">
                <a:latin typeface="Verdana" panose="020B0604030504040204" pitchFamily="34" charset="0"/>
                <a:ea typeface="Verdana" panose="020B0604030504040204" pitchFamily="34" charset="0"/>
              </a:rPr>
              <a:t>Tristes</a:t>
            </a:r>
            <a:r>
              <a:rPr sz="4800" spc="-85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sz="48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800" spc="-45" dirty="0">
                <a:latin typeface="Verdana" panose="020B0604030504040204" pitchFamily="34" charset="0"/>
                <a:ea typeface="Verdana" panose="020B0604030504040204" pitchFamily="34" charset="0"/>
              </a:rPr>
              <a:t>Apreensivos?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87" y="6937272"/>
            <a:ext cx="4405612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2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47800" y="2362200"/>
            <a:ext cx="1196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Nosso Senhor Jesus Cristo, na noite em que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foi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traído, tomou o pão, e, tendo dado graças,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partiu e o deu aos seus discípulos dizendo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Tomai, comei, isto é o meu corpo, que é dado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vós; fazei isto em memória minha.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7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47800" y="2074235"/>
            <a:ext cx="1196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E semelhantemente, também, depois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da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ceia, tomou o cálice e, tendo dado graças, </a:t>
            </a:r>
            <a:r>
              <a:rPr lang="pt-BR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lho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entregou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, dizendo: Bebei todos deste; este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cálice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é o Novo Testamento no meu sangue,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é derramado por vós para a remissão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dos pecados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; fazei isto, quantas vezes o beberdes,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memória minha.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0" y="6937272"/>
            <a:ext cx="4405595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16. </a:t>
            </a:r>
            <a:r>
              <a:rPr spc="-110" dirty="0"/>
              <a:t>SANTA</a:t>
            </a:r>
            <a:r>
              <a:rPr spc="-355" dirty="0"/>
              <a:t> </a:t>
            </a:r>
            <a:r>
              <a:rPr spc="-100" dirty="0"/>
              <a:t>CEIA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33600" y="2286000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A	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paz do Senhor seja convosco para sempre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: Amém.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6" y="6937272"/>
            <a:ext cx="4405603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7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825674"/>
            <a:ext cx="83820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90" dirty="0" err="1" smtClean="0">
                <a:latin typeface="Tahoma"/>
                <a:cs typeface="Tahoma"/>
              </a:rPr>
              <a:t>Distribuiçã</a:t>
            </a:r>
            <a:r>
              <a:rPr lang="pt-BR" sz="6600" spc="90" dirty="0" smtClean="0">
                <a:latin typeface="Tahoma"/>
                <a:cs typeface="Tahoma"/>
              </a:rPr>
              <a:t>o </a:t>
            </a:r>
            <a:r>
              <a:rPr sz="6600" spc="60" dirty="0" smtClean="0">
                <a:latin typeface="Tahoma"/>
                <a:cs typeface="Tahoma"/>
              </a:rPr>
              <a:t>da</a:t>
            </a:r>
            <a:r>
              <a:rPr lang="pt-BR" sz="6600" spc="60" dirty="0" smtClean="0">
                <a:latin typeface="Tahoma"/>
                <a:cs typeface="Tahoma"/>
              </a:rPr>
              <a:t> </a:t>
            </a:r>
            <a:r>
              <a:rPr sz="6600" spc="50" dirty="0" err="1" smtClean="0">
                <a:latin typeface="Tahoma"/>
                <a:cs typeface="Tahoma"/>
              </a:rPr>
              <a:t>Ceia</a:t>
            </a:r>
            <a:endParaRPr sz="6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6" y="6937272"/>
            <a:ext cx="4405603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7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9600" y="457187"/>
            <a:ext cx="6172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17. </a:t>
            </a:r>
            <a:r>
              <a:rPr spc="-90" dirty="0"/>
              <a:t>AÇÃO </a:t>
            </a:r>
            <a:r>
              <a:rPr spc="-95" dirty="0" smtClean="0"/>
              <a:t>DE</a:t>
            </a:r>
            <a:r>
              <a:rPr lang="pt-BR" spc="-95" dirty="0" smtClean="0"/>
              <a:t> </a:t>
            </a:r>
            <a:r>
              <a:rPr spc="-165" dirty="0" smtClean="0"/>
              <a:t>GRAÇAS</a:t>
            </a:r>
            <a:endParaRPr spc="-165" dirty="0"/>
          </a:p>
        </p:txBody>
      </p:sp>
      <p:sp>
        <p:nvSpPr>
          <p:cNvPr id="7" name="Retângulo 6"/>
          <p:cNvSpPr/>
          <p:nvPr/>
        </p:nvSpPr>
        <p:spPr>
          <a:xfrm>
            <a:off x="1574826" y="2362200"/>
            <a:ext cx="11607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Todos: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Gracioso Deus, com esta Ceia deste-nos uma antecipação da festa que há de vir no céu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688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0" y="6937272"/>
            <a:ext cx="4405608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61680" y="869751"/>
            <a:ext cx="5307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17. </a:t>
            </a:r>
            <a:r>
              <a:rPr spc="-90" dirty="0"/>
              <a:t>AÇÃO </a:t>
            </a:r>
            <a:r>
              <a:rPr spc="-95" dirty="0"/>
              <a:t>DE</a:t>
            </a:r>
            <a:r>
              <a:rPr spc="-405" dirty="0"/>
              <a:t> </a:t>
            </a:r>
            <a:r>
              <a:rPr spc="-165" dirty="0"/>
              <a:t>GRAÇAS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81200" y="1828761"/>
            <a:ext cx="1097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TODOS: </a:t>
            </a:r>
            <a:r>
              <a:rPr lang="pt-BR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Guarda-nos firmes na fé verdadeira durante os nossos dias de vida aqui no mundo para que, quando Jesus vier novamente em glória, possamos, com todos os santos, celebrar a festa eterna do Cordeiro com a sua Igreja. Em nome deste Cristo. Amém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7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24722" y="869751"/>
            <a:ext cx="2981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17.</a:t>
            </a:r>
            <a:r>
              <a:rPr spc="-220" dirty="0"/>
              <a:t> </a:t>
            </a:r>
            <a:r>
              <a:rPr spc="-95" dirty="0"/>
              <a:t>BÊNÇÃO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76400" y="2209800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</a:p>
          <a:p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Senhor te abençoe e te guarde.</a:t>
            </a:r>
          </a:p>
          <a:p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O Senhor faça resplandecer o seu rosto </a:t>
            </a: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sobre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ti, e </a:t>
            </a: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tenha misericórdia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ti.</a:t>
            </a:r>
          </a:p>
          <a:p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Senhor sobre ti levante o seu rosto e </a:t>
            </a: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dê a paz. </a:t>
            </a: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Amém.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6"/>
            <a:ext cx="4405607" cy="12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6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4420" y="818951"/>
            <a:ext cx="11821580" cy="192103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049905">
              <a:lnSpc>
                <a:spcPct val="100000"/>
              </a:lnSpc>
              <a:spcBef>
                <a:spcPts val="500"/>
              </a:spcBef>
            </a:pPr>
            <a:r>
              <a:rPr sz="6000" spc="-15" dirty="0"/>
              <a:t>18. </a:t>
            </a:r>
            <a:r>
              <a:rPr sz="6000" spc="95" dirty="0"/>
              <a:t>HINO </a:t>
            </a:r>
            <a:r>
              <a:rPr sz="6000" spc="-15" dirty="0"/>
              <a:t>FINAL</a:t>
            </a:r>
            <a:r>
              <a:rPr sz="6000" spc="-555" dirty="0"/>
              <a:t> </a:t>
            </a:r>
            <a:r>
              <a:rPr sz="6000" spc="45" dirty="0"/>
              <a:t>119</a:t>
            </a:r>
          </a:p>
          <a:p>
            <a:pPr marL="12700" algn="ctr">
              <a:lnSpc>
                <a:spcPct val="100000"/>
              </a:lnSpc>
              <a:spcBef>
                <a:spcPts val="800"/>
              </a:spcBef>
            </a:pPr>
            <a:r>
              <a:rPr sz="5400" b="0" spc="145" dirty="0">
                <a:latin typeface="Microsoft Sans Serif"/>
                <a:cs typeface="Microsoft Sans Serif"/>
              </a:rPr>
              <a:t>“Cristo </a:t>
            </a:r>
            <a:r>
              <a:rPr sz="5400" b="0" spc="35" dirty="0" smtClean="0">
                <a:latin typeface="Microsoft Sans Serif"/>
                <a:cs typeface="Microsoft Sans Serif"/>
              </a:rPr>
              <a:t>para</a:t>
            </a:r>
            <a:r>
              <a:rPr lang="x-none" sz="5400" b="0" spc="35" dirty="0" smtClean="0">
                <a:latin typeface="Microsoft Sans Serif"/>
                <a:cs typeface="Microsoft Sans Serif"/>
              </a:rPr>
              <a:t> </a:t>
            </a:r>
            <a:r>
              <a:rPr lang="en-US" sz="5400" b="0" spc="35" dirty="0" err="1">
                <a:latin typeface="Microsoft Sans Serif"/>
                <a:cs typeface="Microsoft Sans Serif"/>
              </a:rPr>
              <a:t>Todos</a:t>
            </a:r>
            <a:r>
              <a:rPr lang="en-US" sz="5400" b="0" spc="35" dirty="0">
                <a:latin typeface="Microsoft Sans Serif"/>
                <a:cs typeface="Microsoft Sans Serif"/>
              </a:rPr>
              <a:t>”</a:t>
            </a:r>
            <a:r>
              <a:rPr lang="en-US" sz="5400" b="0" spc="-1075" dirty="0">
                <a:latin typeface="Microsoft Sans Serif"/>
                <a:cs typeface="Microsoft Sans Serif"/>
              </a:rPr>
              <a:t> </a:t>
            </a:r>
            <a:r>
              <a:rPr lang="en-US" sz="5400" b="0" spc="-355" dirty="0">
                <a:latin typeface="Microsoft Sans Serif"/>
                <a:cs typeface="Microsoft Sans Serif"/>
              </a:rPr>
              <a:t>(LS</a:t>
            </a:r>
            <a:r>
              <a:rPr lang="en-US" sz="5400" b="0" spc="-355" dirty="0" smtClean="0">
                <a:latin typeface="Microsoft Sans Serif"/>
                <a:cs typeface="Microsoft Sans Serif"/>
              </a:rPr>
              <a:t>)</a:t>
            </a:r>
            <a:endParaRPr sz="5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0" y="6937276"/>
            <a:ext cx="4405595" cy="12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2" y="444486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8554" y="869751"/>
            <a:ext cx="4373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HORA</a:t>
            </a:r>
            <a:r>
              <a:rPr spc="-220" dirty="0"/>
              <a:t> </a:t>
            </a:r>
            <a:r>
              <a:rPr spc="-65" dirty="0"/>
              <a:t>LUTERANA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74534" y="1854160"/>
            <a:ext cx="116938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Visite www.horaluterana.org.br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Estudos bíblicos on-line ao vivo, quartas-feiras, 19h, </a:t>
            </a:r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em www.facebook.com/horaluterana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Acesse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conteúdos sobre pornografia, mães sozinhas, ansiedade, </a:t>
            </a:r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depressão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luto, tentação, </a:t>
            </a:r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medo, enfermidade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perdas, etc. em: </a:t>
            </a:r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www.vivenciar.net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Obtenha livros grátis sobre diversos assuntos </a:t>
            </a:r>
            <a:r>
              <a:rPr lang="pt-B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em: www.livrogratis.org.br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4630400" cy="82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938" y="6937272"/>
            <a:ext cx="4417466" cy="129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0"/>
            <a:ext cx="1130325" cy="140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2552" y="869751"/>
            <a:ext cx="3385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1.</a:t>
            </a:r>
            <a:r>
              <a:rPr spc="-245" dirty="0"/>
              <a:t> </a:t>
            </a:r>
            <a:r>
              <a:rPr spc="-110" dirty="0"/>
              <a:t>SAUDAÇÃO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12333741" cy="5114846"/>
          </a:xfrm>
          <a:prstGeom prst="rect">
            <a:avLst/>
          </a:prstGeom>
        </p:spPr>
        <p:txBody>
          <a:bodyPr vert="horz" wrap="square" lIns="0" tIns="264779" rIns="0" bIns="0" rtlCol="0">
            <a:spAutoFit/>
          </a:bodyPr>
          <a:lstStyle/>
          <a:p>
            <a:pPr marL="116839" marR="5080">
              <a:lnSpc>
                <a:spcPct val="100000"/>
              </a:lnSpc>
              <a:spcBef>
                <a:spcPts val="100"/>
              </a:spcBef>
            </a:pPr>
            <a:r>
              <a:rPr sz="4500" b="1" spc="-1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O: </a:t>
            </a:r>
            <a:r>
              <a:rPr sz="4500" spc="31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lang="pt-BR" sz="4500" spc="31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500" spc="15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apóstolo</a:t>
            </a:r>
            <a:r>
              <a:rPr lang="pt-BR" sz="4500" spc="15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500" spc="19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João</a:t>
            </a:r>
            <a:r>
              <a:rPr lang="pt-BR" sz="4500" spc="19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500" spc="90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não</a:t>
            </a:r>
            <a:r>
              <a:rPr sz="4500" spc="9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500" spc="12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teve </a:t>
            </a:r>
            <a:r>
              <a:rPr sz="4500" spc="7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dúvidas </a:t>
            </a:r>
            <a:r>
              <a:rPr sz="4500" spc="9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ao  </a:t>
            </a:r>
            <a:r>
              <a:rPr sz="4500" spc="20" dirty="0">
                <a:latin typeface="Verdana" panose="020B0604030504040204" pitchFamily="34" charset="0"/>
                <a:ea typeface="Verdana" panose="020B0604030504040204" pitchFamily="34" charset="0"/>
              </a:rPr>
              <a:t>dizer: </a:t>
            </a:r>
            <a:r>
              <a:rPr lang="pt-BR" sz="4500" spc="20" dirty="0" smtClean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sz="4500" spc="2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Feliz</a:t>
            </a:r>
            <a:r>
              <a:rPr sz="4500" spc="25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90" dirty="0">
                <a:latin typeface="Verdana" panose="020B0604030504040204" pitchFamily="34" charset="0"/>
                <a:ea typeface="Verdana" panose="020B0604030504040204" pitchFamily="34" charset="0"/>
              </a:rPr>
              <a:t>quem </a:t>
            </a:r>
            <a:r>
              <a:rPr sz="4500" spc="105" dirty="0">
                <a:latin typeface="Verdana" panose="020B0604030504040204" pitchFamily="34" charset="0"/>
                <a:ea typeface="Verdana" panose="020B0604030504040204" pitchFamily="34" charset="0"/>
              </a:rPr>
              <a:t>lê </a:t>
            </a:r>
            <a:r>
              <a:rPr sz="4500" spc="70" dirty="0">
                <a:latin typeface="Verdana" panose="020B0604030504040204" pitchFamily="34" charset="0"/>
                <a:ea typeface="Verdana" panose="020B0604030504040204" pitchFamily="34" charset="0"/>
              </a:rPr>
              <a:t>este </a:t>
            </a:r>
            <a:r>
              <a:rPr sz="4500" spc="95" dirty="0">
                <a:latin typeface="Verdana" panose="020B0604030504040204" pitchFamily="34" charset="0"/>
                <a:ea typeface="Verdana" panose="020B0604030504040204" pitchFamily="34" charset="0"/>
              </a:rPr>
              <a:t>livro, </a:t>
            </a:r>
            <a:r>
              <a:rPr sz="4500" spc="1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sz="4500" spc="50" dirty="0">
                <a:latin typeface="Verdana" panose="020B0604030504040204" pitchFamily="34" charset="0"/>
                <a:ea typeface="Verdana" panose="020B0604030504040204" pitchFamily="34" charset="0"/>
              </a:rPr>
              <a:t>felizes  </a:t>
            </a:r>
            <a:r>
              <a:rPr sz="4500" spc="5" dirty="0">
                <a:latin typeface="Verdana" panose="020B0604030504040204" pitchFamily="34" charset="0"/>
                <a:ea typeface="Verdana" panose="020B0604030504040204" pitchFamily="34" charset="0"/>
              </a:rPr>
              <a:t>aqueles </a:t>
            </a:r>
            <a:r>
              <a:rPr sz="4500" spc="80" dirty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sz="4500" spc="60" dirty="0">
                <a:latin typeface="Verdana" panose="020B0604030504040204" pitchFamily="34" charset="0"/>
                <a:ea typeface="Verdana" panose="020B0604030504040204" pitchFamily="34" charset="0"/>
              </a:rPr>
              <a:t>ouvem </a:t>
            </a:r>
            <a:r>
              <a:rPr sz="4500" spc="-200" dirty="0"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sz="4500" spc="-25" dirty="0">
                <a:latin typeface="Verdana" panose="020B0604030504040204" pitchFamily="34" charset="0"/>
                <a:ea typeface="Verdana" panose="020B0604030504040204" pitchFamily="34" charset="0"/>
              </a:rPr>
              <a:t>palavras </a:t>
            </a:r>
            <a:r>
              <a:rPr sz="4500" spc="60" dirty="0" err="1">
                <a:latin typeface="Verdana" panose="020B0604030504040204" pitchFamily="34" charset="0"/>
                <a:ea typeface="Verdana" panose="020B0604030504040204" pitchFamily="34" charset="0"/>
              </a:rPr>
              <a:t>desta</a:t>
            </a:r>
            <a:r>
              <a:rPr sz="4500" spc="-88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-8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mensa</a:t>
            </a:r>
            <a:r>
              <a:rPr sz="4500" spc="7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gem</a:t>
            </a:r>
            <a:r>
              <a:rPr sz="4500" spc="-17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155" dirty="0">
                <a:latin typeface="Verdana" panose="020B0604030504040204" pitchFamily="34" charset="0"/>
                <a:ea typeface="Verdana" panose="020B0604030504040204" pitchFamily="34" charset="0"/>
              </a:rPr>
              <a:t>profética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1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55" dirty="0">
                <a:latin typeface="Verdana" panose="020B0604030504040204" pitchFamily="34" charset="0"/>
                <a:ea typeface="Verdana" panose="020B0604030504040204" pitchFamily="34" charset="0"/>
              </a:rPr>
              <a:t>obedecem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-5" dirty="0">
                <a:latin typeface="Verdana" panose="020B0604030504040204" pitchFamily="34" charset="0"/>
                <a:ea typeface="Verdana" panose="020B0604030504040204" pitchFamily="34" charset="0"/>
              </a:rPr>
              <a:t>ao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80" dirty="0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40" dirty="0" err="1">
                <a:latin typeface="Verdana" panose="020B0604030504040204" pitchFamily="34" charset="0"/>
                <a:ea typeface="Verdana" panose="020B0604030504040204" pitchFamily="34" charset="0"/>
              </a:rPr>
              <a:t>está</a:t>
            </a:r>
            <a:r>
              <a:rPr sz="4500" spc="-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-55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escri</a:t>
            </a:r>
            <a:r>
              <a:rPr sz="4500" spc="32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sz="4500" spc="32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75" dirty="0">
                <a:latin typeface="Verdana" panose="020B0604030504040204" pitchFamily="34" charset="0"/>
                <a:ea typeface="Verdana" panose="020B0604030504040204" pitchFamily="34" charset="0"/>
              </a:rPr>
              <a:t>neste </a:t>
            </a:r>
            <a:r>
              <a:rPr sz="4500" spc="114" dirty="0">
                <a:latin typeface="Verdana" panose="020B0604030504040204" pitchFamily="34" charset="0"/>
                <a:ea typeface="Verdana" panose="020B0604030504040204" pitchFamily="34" charset="0"/>
              </a:rPr>
              <a:t>livro! </a:t>
            </a:r>
            <a:r>
              <a:rPr sz="4500" spc="-85" dirty="0">
                <a:latin typeface="Verdana" panose="020B0604030504040204" pitchFamily="34" charset="0"/>
                <a:ea typeface="Verdana" panose="020B0604030504040204" pitchFamily="34" charset="0"/>
              </a:rPr>
              <a:t>Pois </a:t>
            </a:r>
            <a:r>
              <a:rPr sz="4500" spc="40" dirty="0">
                <a:latin typeface="Verdana" panose="020B0604030504040204" pitchFamily="34" charset="0"/>
                <a:ea typeface="Verdana" panose="020B0604030504040204" pitchFamily="34" charset="0"/>
              </a:rPr>
              <a:t>está </a:t>
            </a:r>
            <a:r>
              <a:rPr sz="4500" spc="204" dirty="0">
                <a:latin typeface="Verdana" panose="020B0604030504040204" pitchFamily="34" charset="0"/>
                <a:ea typeface="Verdana" panose="020B0604030504040204" pitchFamily="34" charset="0"/>
              </a:rPr>
              <a:t>perto </a:t>
            </a:r>
            <a:r>
              <a:rPr sz="4500" spc="15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sz="4500" spc="190" dirty="0">
                <a:latin typeface="Verdana" panose="020B0604030504040204" pitchFamily="34" charset="0"/>
                <a:ea typeface="Verdana" panose="020B0604030504040204" pitchFamily="34" charset="0"/>
              </a:rPr>
              <a:t>tempo </a:t>
            </a:r>
            <a:r>
              <a:rPr sz="4500" spc="65" dirty="0" err="1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sz="4500" spc="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8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sz="4500" spc="75" dirty="0">
                <a:latin typeface="Verdana" panose="020B0604030504040204" pitchFamily="34" charset="0"/>
                <a:ea typeface="Verdana" panose="020B0604030504040204" pitchFamily="34" charset="0"/>
              </a:rPr>
              <a:t>todas </a:t>
            </a:r>
            <a:r>
              <a:rPr sz="4500" spc="-175" dirty="0">
                <a:latin typeface="Verdana" panose="020B0604030504040204" pitchFamily="34" charset="0"/>
                <a:ea typeface="Verdana" panose="020B0604030504040204" pitchFamily="34" charset="0"/>
              </a:rPr>
              <a:t>essas </a:t>
            </a:r>
            <a:r>
              <a:rPr sz="4500" spc="-100" dirty="0" err="1">
                <a:latin typeface="Verdana" panose="020B0604030504040204" pitchFamily="34" charset="0"/>
                <a:ea typeface="Verdana" panose="020B0604030504040204" pitchFamily="34" charset="0"/>
              </a:rPr>
              <a:t>coisas</a:t>
            </a:r>
            <a:r>
              <a:rPr sz="4500" spc="-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6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acontecerão</a:t>
            </a:r>
            <a:r>
              <a:rPr lang="pt-BR" sz="4500" spc="60" dirty="0" smtClean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sz="4500" spc="-885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500" spc="25" dirty="0">
                <a:latin typeface="Verdana" panose="020B0604030504040204" pitchFamily="34" charset="0"/>
                <a:ea typeface="Verdana" panose="020B0604030504040204" pitchFamily="34" charset="0"/>
              </a:rPr>
              <a:t>(Ap </a:t>
            </a:r>
            <a:r>
              <a:rPr sz="4500" spc="-55" dirty="0">
                <a:latin typeface="Verdana" panose="020B0604030504040204" pitchFamily="34" charset="0"/>
                <a:ea typeface="Verdana" panose="020B0604030504040204" pitchFamily="34" charset="0"/>
              </a:rPr>
              <a:t>1.3).</a:t>
            </a:r>
            <a:endParaRPr sz="45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932" y="6937272"/>
            <a:ext cx="4417466" cy="129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4" y="444480"/>
            <a:ext cx="1130338" cy="140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7168" y="869751"/>
            <a:ext cx="36563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2.</a:t>
            </a:r>
            <a:r>
              <a:rPr spc="-235" dirty="0"/>
              <a:t> </a:t>
            </a:r>
            <a:r>
              <a:rPr spc="-10" dirty="0" smtClean="0"/>
              <a:t>INVOCAÇÃO</a:t>
            </a:r>
            <a:endParaRPr spc="-10" dirty="0"/>
          </a:p>
        </p:txBody>
      </p:sp>
      <p:sp>
        <p:nvSpPr>
          <p:cNvPr id="6" name="Retângulo 5"/>
          <p:cNvSpPr/>
          <p:nvPr/>
        </p:nvSpPr>
        <p:spPr>
          <a:xfrm>
            <a:off x="1587532" y="2514600"/>
            <a:ext cx="11976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6000" dirty="0" smtClean="0">
                <a:latin typeface="Verdana" panose="020B0604030504040204" pitchFamily="34" charset="0"/>
                <a:ea typeface="Verdana" panose="020B0604030504040204" pitchFamily="34" charset="0"/>
              </a:rPr>
              <a:t>Em nome do Pai, e do Filho e do Espírito Santo</a:t>
            </a:r>
            <a:r>
              <a:rPr lang="pt-BR" sz="6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pt-BR" sz="6000" b="1" dirty="0">
                <a:latin typeface="Verdana" panose="020B0604030504040204" pitchFamily="34" charset="0"/>
                <a:ea typeface="Verdana" panose="020B0604030504040204" pitchFamily="34" charset="0"/>
              </a:rPr>
              <a:t>: Amém!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2933" y="6937272"/>
            <a:ext cx="4417466" cy="129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0"/>
            <a:ext cx="1130338" cy="140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19800" y="533400"/>
            <a:ext cx="40912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0" dirty="0">
                <a:latin typeface="Arial"/>
                <a:cs typeface="Arial"/>
              </a:rPr>
              <a:t>3. </a:t>
            </a:r>
            <a:r>
              <a:rPr sz="6000" b="1" spc="-5" dirty="0" smtClean="0">
                <a:latin typeface="Arial"/>
                <a:cs typeface="Arial"/>
              </a:rPr>
              <a:t>Hino</a:t>
            </a:r>
            <a:r>
              <a:rPr lang="pt-BR" sz="6000" b="1" spc="-5" dirty="0" smtClean="0">
                <a:latin typeface="Arial"/>
                <a:cs typeface="Arial"/>
              </a:rPr>
              <a:t> </a:t>
            </a:r>
            <a:r>
              <a:rPr sz="6000" b="1" spc="45" dirty="0" smtClean="0">
                <a:latin typeface="Arial"/>
                <a:cs typeface="Arial"/>
              </a:rPr>
              <a:t>41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600" y="1981200"/>
            <a:ext cx="1212596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145" algn="l"/>
                <a:tab pos="5511165" algn="l"/>
                <a:tab pos="6264910" algn="l"/>
              </a:tabLst>
            </a:pPr>
            <a:r>
              <a:rPr lang="pt-BR" sz="7800" spc="10" dirty="0" smtClean="0">
                <a:latin typeface="Myriad Pro"/>
                <a:cs typeface="Myriad Pro"/>
              </a:rPr>
              <a:t>“</a:t>
            </a:r>
            <a:r>
              <a:rPr sz="7800" spc="10" dirty="0" err="1" smtClean="0">
                <a:latin typeface="Myriad Pro"/>
                <a:cs typeface="Myriad Pro"/>
              </a:rPr>
              <a:t>Sei</a:t>
            </a:r>
            <a:r>
              <a:rPr lang="pt-BR" sz="7800" spc="10" dirty="0" smtClean="0">
                <a:latin typeface="Myriad Pro"/>
                <a:cs typeface="Myriad Pro"/>
              </a:rPr>
              <a:t> </a:t>
            </a:r>
            <a:r>
              <a:rPr sz="7800" dirty="0" smtClean="0">
                <a:latin typeface="Myriad Pro"/>
                <a:cs typeface="Myriad Pro"/>
              </a:rPr>
              <a:t>que</a:t>
            </a:r>
            <a:r>
              <a:rPr lang="pt-BR" sz="7800" dirty="0" smtClean="0">
                <a:latin typeface="Myriad Pro"/>
                <a:cs typeface="Myriad Pro"/>
              </a:rPr>
              <a:t> </a:t>
            </a:r>
            <a:r>
              <a:rPr lang="pt-BR" sz="7800" spc="-55" dirty="0" smtClean="0">
                <a:latin typeface="Myriad Pro"/>
                <a:cs typeface="Myriad Pro"/>
              </a:rPr>
              <a:t>v</a:t>
            </a:r>
            <a:r>
              <a:rPr sz="7800" spc="-55" dirty="0" err="1" smtClean="0">
                <a:latin typeface="Myriad Pro"/>
                <a:cs typeface="Myriad Pro"/>
              </a:rPr>
              <a:t>ive</a:t>
            </a:r>
            <a:r>
              <a:rPr lang="pt-BR" sz="7800" spc="-55" dirty="0" smtClean="0">
                <a:latin typeface="Myriad Pro"/>
                <a:cs typeface="Myriad Pro"/>
              </a:rPr>
              <a:t> </a:t>
            </a:r>
            <a:r>
              <a:rPr sz="7800" dirty="0" smtClean="0">
                <a:latin typeface="Myriad Pro"/>
                <a:cs typeface="Myriad Pro"/>
              </a:rPr>
              <a:t>o</a:t>
            </a:r>
            <a:r>
              <a:rPr lang="pt-BR" sz="7800" dirty="0" smtClean="0">
                <a:latin typeface="Myriad Pro"/>
                <a:cs typeface="Myriad Pro"/>
              </a:rPr>
              <a:t> </a:t>
            </a:r>
            <a:r>
              <a:rPr sz="7800" spc="15" dirty="0" smtClean="0">
                <a:latin typeface="Myriad Pro"/>
                <a:cs typeface="Myriad Pro"/>
              </a:rPr>
              <a:t>Redentor</a:t>
            </a:r>
            <a:r>
              <a:rPr sz="7800" spc="15" dirty="0">
                <a:latin typeface="Myriad Pro"/>
                <a:cs typeface="Myriad Pro"/>
              </a:rPr>
              <a:t>”</a:t>
            </a:r>
            <a:r>
              <a:rPr sz="7800" spc="-730" dirty="0">
                <a:latin typeface="Myriad Pro"/>
                <a:cs typeface="Myriad Pro"/>
              </a:rPr>
              <a:t> </a:t>
            </a:r>
            <a:r>
              <a:rPr sz="6000" dirty="0" smtClean="0">
                <a:latin typeface="Myriad Pro"/>
                <a:cs typeface="Myriad Pro"/>
              </a:rPr>
              <a:t>(</a:t>
            </a:r>
            <a:r>
              <a:rPr lang="pt-BR" sz="6000" dirty="0" smtClean="0">
                <a:latin typeface="Myriad Pro"/>
                <a:cs typeface="Myriad Pro"/>
              </a:rPr>
              <a:t>Hinário Louvai ao </a:t>
            </a:r>
            <a:r>
              <a:rPr sz="6000" dirty="0" smtClean="0">
                <a:latin typeface="Myriad Pro"/>
                <a:cs typeface="Myriad Pro"/>
              </a:rPr>
              <a:t>S</a:t>
            </a:r>
            <a:r>
              <a:rPr lang="pt-BR" sz="6000" dirty="0" err="1" smtClean="0">
                <a:latin typeface="Myriad Pro"/>
                <a:cs typeface="Myriad Pro"/>
              </a:rPr>
              <a:t>enhor</a:t>
            </a:r>
            <a:r>
              <a:rPr sz="6000" dirty="0" smtClean="0">
                <a:latin typeface="Myriad Pro"/>
                <a:cs typeface="Myriad Pro"/>
              </a:rPr>
              <a:t>)</a:t>
            </a:r>
            <a:endParaRPr sz="60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2" y="6937272"/>
            <a:ext cx="4405606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496" y="44448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7886" y="444487"/>
            <a:ext cx="68097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 smtClean="0"/>
              <a:t>DE</a:t>
            </a:r>
            <a:r>
              <a:rPr lang="pt-BR" spc="-95" dirty="0" smtClean="0"/>
              <a:t> </a:t>
            </a:r>
            <a:r>
              <a:rPr spc="-110" dirty="0" smtClean="0"/>
              <a:t>PERDÃO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1143000" y="2067080"/>
            <a:ext cx="1234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Feliz aquele cujas maldades Deus perdoa e cujos pecados ele apaga!</a:t>
            </a:r>
          </a:p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pt-BR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Feliz </a:t>
            </a:r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aquele que o Senhor Deus não acusa de fazer coisas más e que não age com falsidade!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802" y="6937272"/>
            <a:ext cx="4405594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07777"/>
            <a:ext cx="1130338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0" y="495114"/>
            <a:ext cx="5523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/>
              <a:t>DE</a:t>
            </a:r>
            <a:r>
              <a:rPr spc="-495" dirty="0"/>
              <a:t> </a:t>
            </a:r>
            <a:r>
              <a:rPr lang="pt-BR" spc="-495" dirty="0" smtClean="0"/>
              <a:t> P</a:t>
            </a:r>
            <a:r>
              <a:rPr spc="-110" dirty="0" smtClean="0"/>
              <a:t>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869969" y="1489292"/>
            <a:ext cx="13030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O: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 Enquanto não </a:t>
            </a:r>
            <a:r>
              <a:rPr lang="pt-B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confessei 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o meu pecado, eu me cansava, chorando o dia inteiro.</a:t>
            </a:r>
          </a:p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C: De dia e de noite, tu me castigaste, ó Deus, e as minhas forças se acabaram como o sereno que seca no calor do verão.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4798" y="6937272"/>
            <a:ext cx="4405601" cy="129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2" y="444487"/>
            <a:ext cx="1130325" cy="1409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3736" y="869751"/>
            <a:ext cx="66476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4. </a:t>
            </a:r>
            <a:r>
              <a:rPr spc="-5" dirty="0"/>
              <a:t>PEDIDO </a:t>
            </a:r>
            <a:r>
              <a:rPr spc="-95" dirty="0" smtClean="0"/>
              <a:t>DE</a:t>
            </a:r>
            <a:r>
              <a:rPr lang="pt-BR" spc="-95" dirty="0" smtClean="0"/>
              <a:t> </a:t>
            </a:r>
            <a:r>
              <a:rPr spc="-110" dirty="0" smtClean="0"/>
              <a:t>PERDÃO</a:t>
            </a:r>
            <a:endParaRPr spc="-110" dirty="0"/>
          </a:p>
        </p:txBody>
      </p:sp>
      <p:sp>
        <p:nvSpPr>
          <p:cNvPr id="6" name="Retângulo 5"/>
          <p:cNvSpPr/>
          <p:nvPr/>
        </p:nvSpPr>
        <p:spPr>
          <a:xfrm>
            <a:off x="1219200" y="1981200"/>
            <a:ext cx="1249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O: </a:t>
            </a:r>
            <a:r>
              <a:rPr lang="pt-BR" sz="5400" dirty="0">
                <a:latin typeface="Verdana" panose="020B0604030504040204" pitchFamily="34" charset="0"/>
                <a:ea typeface="Verdana" panose="020B0604030504040204" pitchFamily="34" charset="0"/>
              </a:rPr>
              <a:t>Então eu te confessei o meu pecado e não escondi a minha maldade. Resolvi confessar tudo a ti, e tu perdoaste todos os meus pecados.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1389</Words>
  <Application>Microsoft Office PowerPoint</Application>
  <PresentationFormat>Personalizar</PresentationFormat>
  <Paragraphs>115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Microsoft Sans Serif</vt:lpstr>
      <vt:lpstr>Myriad Pro</vt:lpstr>
      <vt:lpstr>Tahoma</vt:lpstr>
      <vt:lpstr>Times New Roman</vt:lpstr>
      <vt:lpstr>Verdana</vt:lpstr>
      <vt:lpstr>Office Theme</vt:lpstr>
      <vt:lpstr>Apresentação do PowerPoint</vt:lpstr>
      <vt:lpstr>1. SAUDAÇÃO</vt:lpstr>
      <vt:lpstr>1. SAUDAÇÃO</vt:lpstr>
      <vt:lpstr>1. SAUDAÇÃO</vt:lpstr>
      <vt:lpstr>2. INVOCAÇÃO</vt:lpstr>
      <vt:lpstr>Apresentação do PowerPoint</vt:lpstr>
      <vt:lpstr>4. PEDIDO DE PERDÃO</vt:lpstr>
      <vt:lpstr>4. PEDIDO DE  PERDÃO</vt:lpstr>
      <vt:lpstr>4. PEDIDO DE PERDÃO</vt:lpstr>
      <vt:lpstr>4. PEDIDO DE PERDÃO</vt:lpstr>
      <vt:lpstr>4. PEDIDO DE PERDÃO</vt:lpstr>
      <vt:lpstr>4. PEDIDO DE PERDÃO</vt:lpstr>
      <vt:lpstr>4. PEDIDO DE PERDÃO</vt:lpstr>
      <vt:lpstr>4. PEDIDO DE PERDÃO</vt:lpstr>
      <vt:lpstr>5. ABSOLVIÇÃO</vt:lpstr>
      <vt:lpstr>Salmo 148</vt:lpstr>
      <vt:lpstr>7. ORAÇÃO</vt:lpstr>
      <vt:lpstr>7. ORAÇÃO</vt:lpstr>
      <vt:lpstr>8. LEITURAS BÍBLICAS</vt:lpstr>
      <vt:lpstr>9. LEITURA DO EVANGELHO</vt:lpstr>
      <vt:lpstr>10. CREDO APOSTÓLICO</vt:lpstr>
      <vt:lpstr>11. HINO 173</vt:lpstr>
      <vt:lpstr>12. MENSAGEM:</vt:lpstr>
      <vt:lpstr>13. RECOLHIMENTO DAS OFERTAS</vt:lpstr>
      <vt:lpstr>14. HINO 145 “Tudo, tudo o que eu tenho, Senhor” (LS)</vt:lpstr>
      <vt:lpstr>15. ORAÇÃO GERAL</vt:lpstr>
      <vt:lpstr>16. SANTA CEIA</vt:lpstr>
      <vt:lpstr>16. SANTA CEIA</vt:lpstr>
      <vt:lpstr>16. SANTA CEIA</vt:lpstr>
      <vt:lpstr>16. SANTA CEIA</vt:lpstr>
      <vt:lpstr>16. SANTA CEIA</vt:lpstr>
      <vt:lpstr>16. SANTA CEIA</vt:lpstr>
      <vt:lpstr>Apresentação do PowerPoint</vt:lpstr>
      <vt:lpstr>17. AÇÃO DE GRAÇAS</vt:lpstr>
      <vt:lpstr>17. AÇÃO DE GRAÇAS</vt:lpstr>
      <vt:lpstr>17. BÊNÇÃO</vt:lpstr>
      <vt:lpstr>18. HINO FINAL 119 “Cristo para Todos” (LS)</vt:lpstr>
      <vt:lpstr>HORA LUTERANA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slide_culto</dc:title>
  <cp:lastModifiedBy>Hora Luterana</cp:lastModifiedBy>
  <cp:revision>11</cp:revision>
  <dcterms:created xsi:type="dcterms:W3CDTF">2019-04-05T16:50:13Z</dcterms:created>
  <dcterms:modified xsi:type="dcterms:W3CDTF">2019-04-05T19:17:04Z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2019-04-05T00:00:00Z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2019-04-05T00:00:00Z</vt:filetime>
  </property>
</Properties>
</file>